
<file path=[Content_Types].xml><?xml version="1.0" encoding="utf-8"?>
<Types xmlns="http://schemas.openxmlformats.org/package/2006/content-types">
  <Default Extension="pict" ContentType="image/pict"/>
  <Override PartName="/ppt/slideLayouts/slideLayout1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35.xml" ContentType="application/vnd.openxmlformats-officedocument.presentationml.slideLayout+xml"/>
  <Default Extension="jpeg" ContentType="image/jpeg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Masters/slideMaster2.xml" ContentType="application/vnd.openxmlformats-officedocument.presentationml.slideMaster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Layouts/slideLayout28.xml" ContentType="application/vnd.openxmlformats-officedocument.presentationml.slideLayout+xml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4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36.xml" ContentType="application/vnd.openxmlformats-officedocument.presentationml.slideLayout+xml"/>
  <Override PartName="/docProps/core.xml" ContentType="application/vnd.openxmlformats-package.core-properties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Override PartName="/ppt/slideLayouts/slideLayout32.xml" ContentType="application/vnd.openxmlformats-officedocument.presentationml.slideLayout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37.xml" ContentType="application/vnd.openxmlformats-officedocument.presentationml.slideLayout+xml"/>
  <Default Extension="vml" ContentType="application/vnd.openxmlformats-officedocument.vmlDrawing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3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3.xml" ContentType="application/vnd.openxmlformats-officedocument.presentationml.slideLayout+xml"/>
  <Override PartName="/ppt/theme/theme4.xml" ContentType="application/vnd.openxmlformats-officedocument.theme+xml"/>
  <Default Extension="tiff" ContentType="image/tiff"/>
  <Override PartName="/ppt/slideLayouts/slideLayout18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38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34.xml" ContentType="application/vnd.openxmlformats-officedocument.presentationml.slideLayout+xml"/>
  <Override PartName="/ppt/theme/theme5.xml" ContentType="application/vnd.openxmlformats-officedocument.them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0.xml" ContentType="application/vnd.openxmlformats-officedocument.presentationml.slideLayout+xml"/>
  <Override PartName="/ppt/theme/theme1.xml" ContentType="application/vnd.openxmlformats-officedocument.them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9" r:id="rId1"/>
    <p:sldMasterId id="2147484564" r:id="rId2"/>
    <p:sldMasterId id="2147484576" r:id="rId3"/>
  </p:sldMasterIdLst>
  <p:notesMasterIdLst>
    <p:notesMasterId r:id="rId13"/>
  </p:notesMasterIdLst>
  <p:handoutMasterIdLst>
    <p:handoutMasterId r:id="rId14"/>
  </p:handoutMasterIdLst>
  <p:sldIdLst>
    <p:sldId id="799" r:id="rId4"/>
    <p:sldId id="808" r:id="rId5"/>
    <p:sldId id="802" r:id="rId6"/>
    <p:sldId id="810" r:id="rId7"/>
    <p:sldId id="811" r:id="rId8"/>
    <p:sldId id="804" r:id="rId9"/>
    <p:sldId id="805" r:id="rId10"/>
    <p:sldId id="806" r:id="rId11"/>
    <p:sldId id="801" r:id="rId12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Jackie Townsend" initials="JT" lastIdx="54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236BC7"/>
    <a:srgbClr val="000090"/>
    <a:srgbClr val="0000FF"/>
    <a:srgbClr val="FFFF66"/>
    <a:srgbClr val="FFFF00"/>
    <a:srgbClr val="FFDFD7"/>
    <a:srgbClr val="FFC5D7"/>
    <a:srgbClr val="C8FFFF"/>
    <a:srgbClr val="66FFFF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21728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-184" y="-112"/>
      </p:cViewPr>
      <p:guideLst>
        <p:guide orient="horz" pos="2160"/>
        <p:guide pos="287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commentAuthors" Target="commentAuthors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6" rIns="93150" bIns="46576" numCol="1" anchor="t" anchorCtr="0" compatLnSpc="1">
            <a:prstTxWarp prst="textNoShape">
              <a:avLst/>
            </a:prstTxWarp>
          </a:bodyPr>
          <a:lstStyle>
            <a:lvl1pPr defTabSz="931727" eaLnBrk="0" hangingPunct="0">
              <a:defRPr sz="1100">
                <a:latin typeface="Helvetica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40" y="1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6" rIns="93150" bIns="46576" numCol="1" anchor="t" anchorCtr="0" compatLnSpc="1">
            <a:prstTxWarp prst="textNoShape">
              <a:avLst/>
            </a:prstTxWarp>
          </a:bodyPr>
          <a:lstStyle>
            <a:lvl1pPr algn="r" defTabSz="931727" eaLnBrk="0" hangingPunct="0">
              <a:defRPr sz="1100">
                <a:latin typeface="Helvetica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8829677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6" rIns="93150" bIns="46576" numCol="1" anchor="b" anchorCtr="0" compatLnSpc="1">
            <a:prstTxWarp prst="textNoShape">
              <a:avLst/>
            </a:prstTxWarp>
          </a:bodyPr>
          <a:lstStyle>
            <a:lvl1pPr defTabSz="931727" eaLnBrk="0" hangingPunct="0">
              <a:defRPr sz="1100">
                <a:latin typeface="Helvetica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40" y="8829677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6" rIns="93150" bIns="46576" numCol="1" anchor="b" anchorCtr="0" compatLnSpc="1">
            <a:prstTxWarp prst="textNoShape">
              <a:avLst/>
            </a:prstTxWarp>
          </a:bodyPr>
          <a:lstStyle>
            <a:lvl1pPr algn="r" defTabSz="931727" eaLnBrk="0" hangingPunct="0">
              <a:defRPr sz="1100">
                <a:latin typeface="Helvetica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73013C68-D71C-4A06-9D82-778B32553B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6" rIns="93150" bIns="46576" numCol="1" anchor="t" anchorCtr="0" compatLnSpc="1">
            <a:prstTxWarp prst="textNoShape">
              <a:avLst/>
            </a:prstTxWarp>
          </a:bodyPr>
          <a:lstStyle>
            <a:lvl1pPr defTabSz="931727" eaLnBrk="0" hangingPunct="0">
              <a:defRPr sz="1100">
                <a:latin typeface="Helvetica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40" y="1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6" rIns="93150" bIns="46576" numCol="1" anchor="t" anchorCtr="0" compatLnSpc="1">
            <a:prstTxWarp prst="textNoShape">
              <a:avLst/>
            </a:prstTxWarp>
          </a:bodyPr>
          <a:lstStyle>
            <a:lvl1pPr algn="r" defTabSz="931727" eaLnBrk="0" hangingPunct="0">
              <a:defRPr sz="1100">
                <a:latin typeface="Helvetica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34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5325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6" y="4416426"/>
            <a:ext cx="5607050" cy="418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6" rIns="93150" bIns="465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8829677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6" rIns="93150" bIns="46576" numCol="1" anchor="b" anchorCtr="0" compatLnSpc="1">
            <a:prstTxWarp prst="textNoShape">
              <a:avLst/>
            </a:prstTxWarp>
          </a:bodyPr>
          <a:lstStyle>
            <a:lvl1pPr defTabSz="931727" eaLnBrk="0" hangingPunct="0">
              <a:defRPr sz="1100">
                <a:latin typeface="Helvetica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40" y="8829677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6" rIns="93150" bIns="46576" numCol="1" anchor="b" anchorCtr="0" compatLnSpc="1">
            <a:prstTxWarp prst="textNoShape">
              <a:avLst/>
            </a:prstTxWarp>
          </a:bodyPr>
          <a:lstStyle>
            <a:lvl1pPr algn="r" defTabSz="931727" eaLnBrk="0" hangingPunct="0">
              <a:defRPr sz="1100">
                <a:latin typeface="Helvetica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CD3EAE35-63B2-40DB-B14C-AD9AEFA419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pitchFamily="1" charset="-128"/>
        <a:cs typeface="ＭＳ Ｐゴシック" pitchFamily="-108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pitchFamily="1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pitchFamily="1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pitchFamily="1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pitchFamily="1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3EAE35-63B2-40DB-B14C-AD9AEFA419C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%0dNASA%20Logo.gif%20%20%20%20%20%20%20%20%20%20%20%20%20%20%20%20%20%20%20%20%20%20%20%20%20%20%20%20%20%20%20%20%20%20%20%20%20%20%20%20%20%20%20%20%20%20%20%20%20%200000002E%08STAAC%20#2                       B0D01979:" TargetMode="External"/><Relationship Id="rId4" Type="http://schemas.openxmlformats.org/officeDocument/2006/relationships/image" Target="../media/image8.jpe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%0dNASA%20Logo.gif%20%20%20%20%20%20%20%20%20%20%20%20%20%20%20%20%20%20%20%20%20%20%20%20%20%20%20%20%20%20%20%20%20%20%20%20%20%20%20%20%20%20%20%20%20%20%20%20%20%200000002E%08STAAC%20#2                       B0D01979:" TargetMode="External"/><Relationship Id="rId4" Type="http://schemas.openxmlformats.org/officeDocument/2006/relationships/image" Target="../media/image8.jpe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%0dNASA%20Logo.gif%20%20%20%20%20%20%20%20%20%20%20%20%20%20%20%20%20%20%20%20%20%20%20%20%20%20%20%20%20%20%20%20%20%20%20%20%20%20%20%20%20%20%20%20%20%20%20%20%20%200000002E%08STAAC%20#2                       B0D01979:" TargetMode="External"/><Relationship Id="rId4" Type="http://schemas.openxmlformats.org/officeDocument/2006/relationships/image" Target="../media/image8.jpe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5213" y="6608763"/>
            <a:ext cx="458787" cy="24923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B3494-142F-4704-BC60-6D7BA501A0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5213" y="6608763"/>
            <a:ext cx="458787" cy="24923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D2B998-7929-4A90-BD6C-1E4A919C5E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5213" y="6608763"/>
            <a:ext cx="458787" cy="24923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25338-251A-47B6-94A0-C7D2C114B4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90308" y="6478796"/>
            <a:ext cx="1453692" cy="37920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5" descr="Template_SMD2"/>
          <p:cNvPicPr>
            <a:picLocks noChangeAspect="1" noChangeArrowheads="1"/>
          </p:cNvPicPr>
          <p:nvPr userDrawn="1"/>
        </p:nvPicPr>
        <p:blipFill>
          <a:blip r:embed="rId2" cstate="print"/>
          <a:srcRect l="2292" t="4662" r="11459"/>
          <a:stretch>
            <a:fillRect/>
          </a:stretch>
        </p:blipFill>
        <p:spPr bwMode="auto">
          <a:xfrm>
            <a:off x="0" y="0"/>
            <a:ext cx="78867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15501" y="6572863"/>
            <a:ext cx="32769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GW Workshop Linthicum, MD</a:t>
            </a:r>
            <a:endParaRPr lang="en-US" sz="12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416035" y="6572862"/>
            <a:ext cx="2289705" cy="285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No ITAR</a:t>
            </a:r>
            <a:r>
              <a:rPr lang="en-US" sz="1200" baseline="0" dirty="0" smtClean="0"/>
              <a:t> protected information</a:t>
            </a:r>
            <a:endParaRPr lang="en-US" sz="12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90308" y="6478796"/>
            <a:ext cx="1453692" cy="37920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67425" y="633730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90308" y="6478796"/>
            <a:ext cx="1453692" cy="37920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fld id="{B9B0392C-5BE7-214B-9E5F-CC8853CBAA6A}" type="slidenum">
              <a:rPr lang="en-US" smtClean="0"/>
              <a:pPr algn="r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690308" y="6478796"/>
            <a:ext cx="1453692" cy="37920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B0392C-5BE7-214B-9E5F-CC8853CBAA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690308" y="6478796"/>
            <a:ext cx="1453692" cy="37920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690308" y="6478796"/>
            <a:ext cx="1453692" cy="37920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90308" y="6478796"/>
            <a:ext cx="1453692" cy="37920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B0392C-5BE7-214B-9E5F-CC8853CBAA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5213" y="6608763"/>
            <a:ext cx="458787" cy="24923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1D2E4-C55C-44B3-AE80-62E4B5F422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90308" y="6478796"/>
            <a:ext cx="1453692" cy="37920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B0392C-5BE7-214B-9E5F-CC8853CBAA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90308" y="6478796"/>
            <a:ext cx="1453692" cy="37920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B0392C-5BE7-214B-9E5F-CC8853CBAA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90308" y="6478796"/>
            <a:ext cx="1453692" cy="37920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9B0392C-5BE7-214B-9E5F-CC8853CBAA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6781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371600"/>
            <a:ext cx="38100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</a:t>
            </a:r>
            <a:fld id="{FA2BB0F0-83BF-A643-8876-BB0D3F1111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629400"/>
            <a:ext cx="19050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pPr>
              <a:defRPr/>
            </a:pPr>
            <a:fld id="{86EE94DF-1FF1-4F00-AB90-3521E6268D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2"/>
          </p:nvPr>
        </p:nvSpPr>
        <p:spPr>
          <a:xfrm>
            <a:off x="2971800" y="6629400"/>
            <a:ext cx="3200400" cy="228600"/>
          </a:xfrm>
        </p:spPr>
        <p:txBody>
          <a:bodyPr/>
          <a:lstStyle>
            <a:lvl1pPr>
              <a:defRPr i="0"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76200"/>
            <a:ext cx="64770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629400"/>
            <a:ext cx="1905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C880FB-2C45-4FB5-A14A-EB32B0597A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629400"/>
            <a:ext cx="1905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1F3ED0-BA6A-46FB-BB83-93DD84B02B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40767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990600"/>
            <a:ext cx="40767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629400"/>
            <a:ext cx="1905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0724C-BB2A-4685-BD4A-08FBB12427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038"/>
            <a:ext cx="8229600" cy="6397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38200"/>
            <a:ext cx="4040188" cy="838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76400"/>
            <a:ext cx="4040188" cy="4449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838200"/>
            <a:ext cx="4041775" cy="83819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76400"/>
            <a:ext cx="4041775" cy="4449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629400"/>
            <a:ext cx="1905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204EA2-4E8A-4748-AD21-9B3060BCC5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629400"/>
            <a:ext cx="1905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4224D5-2663-473F-9786-3B1BAD6819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5213" y="6608763"/>
            <a:ext cx="458787" cy="24923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01002E-4822-4232-9899-FB313528209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629400"/>
            <a:ext cx="1905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E6B53C-13C4-434A-BE29-F6A5C189046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629400"/>
            <a:ext cx="1905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5BEB8-7B1E-45A9-BF18-454DD485E4A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181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93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748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629400"/>
            <a:ext cx="1905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A60A1-51D0-42E3-AF4C-AD4C90F349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629400"/>
            <a:ext cx="1905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96F71C-52E6-4430-848D-0A6B9A3882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76200"/>
            <a:ext cx="209550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613410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629400"/>
            <a:ext cx="1905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89B47D-7175-4C8F-9484-CACF1C844DE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0" y="6629400"/>
            <a:ext cx="1905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DFCEBB-B388-4631-9CAF-DE4682FEB4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7700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53FBD8-6DAE-4F6D-B92E-0B45665FF87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Line 6"/>
          <p:cNvSpPr>
            <a:spLocks noChangeShapeType="1"/>
          </p:cNvSpPr>
          <p:nvPr userDrawn="1"/>
        </p:nvSpPr>
        <p:spPr bwMode="auto">
          <a:xfrm flipV="1">
            <a:off x="228600" y="1089835"/>
            <a:ext cx="8631238" cy="635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9" name="Picture 8" descr="&#10;NASA Logo.gif                                                  0000002ESTAAC #2                       B0D01979:"/>
          <p:cNvPicPr>
            <a:picLocks noChangeAspect="1" noChangeArrowheads="1"/>
          </p:cNvPicPr>
          <p:nvPr userDrawn="1"/>
        </p:nvPicPr>
        <p:blipFill>
          <a:blip r:embed="rId2" r:link="rId3" cstate="screen">
            <a:lum bright="-4000" contrast="28000"/>
          </a:blip>
          <a:srcRect/>
          <a:stretch>
            <a:fillRect/>
          </a:stretch>
        </p:blipFill>
        <p:spPr bwMode="auto">
          <a:xfrm>
            <a:off x="50800" y="304800"/>
            <a:ext cx="71120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 l="5888" r="5053"/>
          <a:stretch>
            <a:fillRect/>
          </a:stretch>
        </p:blipFill>
        <p:spPr bwMode="auto">
          <a:xfrm>
            <a:off x="7772400" y="304800"/>
            <a:ext cx="1324970" cy="628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371600" y="45720"/>
            <a:ext cx="6400800" cy="1143000"/>
          </a:xfrm>
        </p:spPr>
        <p:txBody>
          <a:bodyPr>
            <a:normAutofit/>
          </a:bodyPr>
          <a:lstStyle>
            <a:lvl1pPr>
              <a:defRPr sz="4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7700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53FBD8-6DAE-4F6D-B92E-0B45665FF87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Line 6"/>
          <p:cNvSpPr>
            <a:spLocks noChangeShapeType="1"/>
          </p:cNvSpPr>
          <p:nvPr userDrawn="1"/>
        </p:nvSpPr>
        <p:spPr bwMode="auto">
          <a:xfrm flipV="1">
            <a:off x="228600" y="1089835"/>
            <a:ext cx="8631238" cy="635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9" name="Picture 8" descr="&#10;NASA Logo.gif                                                  0000002ESTAAC #2                       B0D01979:"/>
          <p:cNvPicPr>
            <a:picLocks noChangeAspect="1" noChangeArrowheads="1"/>
          </p:cNvPicPr>
          <p:nvPr userDrawn="1"/>
        </p:nvPicPr>
        <p:blipFill>
          <a:blip r:embed="rId2" r:link="rId3" cstate="screen">
            <a:lum bright="-4000" contrast="28000"/>
          </a:blip>
          <a:srcRect/>
          <a:stretch>
            <a:fillRect/>
          </a:stretch>
        </p:blipFill>
        <p:spPr bwMode="auto">
          <a:xfrm>
            <a:off x="50800" y="304800"/>
            <a:ext cx="71120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 l="5888" r="5053"/>
          <a:stretch>
            <a:fillRect/>
          </a:stretch>
        </p:blipFill>
        <p:spPr bwMode="auto">
          <a:xfrm>
            <a:off x="7772400" y="304800"/>
            <a:ext cx="1324970" cy="628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371600" y="45720"/>
            <a:ext cx="6400800" cy="1143000"/>
          </a:xfrm>
        </p:spPr>
        <p:txBody>
          <a:bodyPr>
            <a:normAutofit/>
          </a:bodyPr>
          <a:lstStyle>
            <a:lvl1pPr>
              <a:defRPr sz="4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7700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53FBD8-6DAE-4F6D-B92E-0B45665FF87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Line 6"/>
          <p:cNvSpPr>
            <a:spLocks noChangeShapeType="1"/>
          </p:cNvSpPr>
          <p:nvPr userDrawn="1"/>
        </p:nvSpPr>
        <p:spPr bwMode="auto">
          <a:xfrm flipV="1">
            <a:off x="228600" y="1089835"/>
            <a:ext cx="8631238" cy="635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9" name="Picture 8" descr="&#10;NASA Logo.gif                                                  0000002ESTAAC #2                       B0D01979:"/>
          <p:cNvPicPr>
            <a:picLocks noChangeAspect="1" noChangeArrowheads="1"/>
          </p:cNvPicPr>
          <p:nvPr userDrawn="1"/>
        </p:nvPicPr>
        <p:blipFill>
          <a:blip r:embed="rId2" r:link="rId3" cstate="screen">
            <a:lum bright="-4000" contrast="28000"/>
          </a:blip>
          <a:srcRect/>
          <a:stretch>
            <a:fillRect/>
          </a:stretch>
        </p:blipFill>
        <p:spPr bwMode="auto">
          <a:xfrm>
            <a:off x="50800" y="304800"/>
            <a:ext cx="71120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 l="5888" r="5053"/>
          <a:stretch>
            <a:fillRect/>
          </a:stretch>
        </p:blipFill>
        <p:spPr bwMode="auto">
          <a:xfrm>
            <a:off x="7772400" y="304800"/>
            <a:ext cx="1324970" cy="628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371600" y="45720"/>
            <a:ext cx="6400800" cy="1143000"/>
          </a:xfrm>
        </p:spPr>
        <p:txBody>
          <a:bodyPr>
            <a:normAutofit/>
          </a:bodyPr>
          <a:lstStyle>
            <a:lvl1pPr>
              <a:defRPr sz="4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5213" y="6608763"/>
            <a:ext cx="458787" cy="24923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3A326-1D18-42B5-9069-CD61ACD9AD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5213" y="6608763"/>
            <a:ext cx="458787" cy="24923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48DBE9-E55A-4D03-A6C3-C00FFCAD16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5213" y="6608763"/>
            <a:ext cx="458787" cy="24923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D69F3-00C8-4E5F-AB06-B239EF4D60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5213" y="6608763"/>
            <a:ext cx="458787" cy="24923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E9019F-3C63-4F22-8EA6-24FC2EBA9A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5213" y="6608763"/>
            <a:ext cx="458787" cy="24923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58002-2864-4B40-89A7-651BC76284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14" Type="http://schemas.openxmlformats.org/officeDocument/2006/relationships/image" Target="../media/image1.tiff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38.xml"/><Relationship Id="rId16" Type="http://schemas.openxmlformats.org/officeDocument/2006/relationships/theme" Target="../theme/theme3.xml"/><Relationship Id="rId17" Type="http://schemas.openxmlformats.org/officeDocument/2006/relationships/image" Target="../media/image4.jpeg"/><Relationship Id="rId18" Type="http://schemas.openxmlformats.org/officeDocument/2006/relationships/image" Target="../media/image5.png"/><Relationship Id="rId19" Type="http://schemas.openxmlformats.org/officeDocument/2006/relationships/image" Target="../media/image6.jpeg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9900" y="63055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B9B0392C-5BE7-214B-9E5F-CC8853CBAA6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42" r:id="rId1"/>
    <p:sldLayoutId id="2147484543" r:id="rId2"/>
    <p:sldLayoutId id="2147484544" r:id="rId3"/>
    <p:sldLayoutId id="2147484545" r:id="rId4"/>
    <p:sldLayoutId id="2147484546" r:id="rId5"/>
    <p:sldLayoutId id="2147484547" r:id="rId6"/>
    <p:sldLayoutId id="2147484548" r:id="rId7"/>
    <p:sldLayoutId id="2147484549" r:id="rId8"/>
    <p:sldLayoutId id="2147484550" r:id="rId9"/>
    <p:sldLayoutId id="2147484551" r:id="rId10"/>
    <p:sldLayoutId id="214748455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ＭＳ Ｐゴシック" pitchFamily="-108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Helvetica" pitchFamily="34" charset="0"/>
          <a:ea typeface="ＭＳ Ｐゴシック" pitchFamily="1" charset="-128"/>
          <a:cs typeface="ＭＳ Ｐゴシック" pitchFamily="-108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Helvetica" pitchFamily="34" charset="0"/>
          <a:ea typeface="ＭＳ Ｐゴシック" pitchFamily="1" charset="-128"/>
          <a:cs typeface="ＭＳ Ｐゴシック" pitchFamily="-108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Helvetica" pitchFamily="34" charset="0"/>
          <a:ea typeface="ＭＳ Ｐゴシック" pitchFamily="1" charset="-128"/>
          <a:cs typeface="ＭＳ Ｐゴシック" pitchFamily="-108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Helvetica" pitchFamily="34" charset="0"/>
          <a:ea typeface="ＭＳ Ｐゴシック" pitchFamily="1" charset="-128"/>
          <a:cs typeface="ＭＳ Ｐゴシック" pitchFamily="-108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Helvetica" pitchFamily="34" charset="0"/>
          <a:ea typeface="ＭＳ Ｐゴシック" pitchFamily="1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Helvetica" pitchFamily="34" charset="0"/>
          <a:ea typeface="ＭＳ Ｐゴシック" pitchFamily="1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Helvetica" pitchFamily="34" charset="0"/>
          <a:ea typeface="ＭＳ Ｐゴシック" pitchFamily="1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Helvetica" pitchFamily="34" charset="0"/>
          <a:ea typeface="ＭＳ Ｐゴシック" pitchFamily="1" charset="-128"/>
        </a:defRPr>
      </a:lvl9pPr>
    </p:titleStyle>
    <p:bodyStyle>
      <a:lvl1pPr marL="342900" indent="-342900" algn="l" rtl="0" eaLnBrk="0" fontAlgn="base" hangingPunct="0">
        <a:lnSpc>
          <a:spcPct val="80000"/>
        </a:lnSpc>
        <a:spcBef>
          <a:spcPct val="0"/>
        </a:spcBef>
        <a:spcAft>
          <a:spcPct val="50000"/>
        </a:spcAft>
        <a:buClr>
          <a:srgbClr val="0000FF"/>
        </a:buClr>
        <a:buSzPct val="80000"/>
        <a:buFont typeface="Zapf Dingbats" pitchFamily="-108" charset="2"/>
        <a:buChar char=""/>
        <a:defRPr sz="2000" b="1">
          <a:solidFill>
            <a:schemeClr val="tx1"/>
          </a:solidFill>
          <a:latin typeface="+mn-lt"/>
          <a:ea typeface="+mn-ea"/>
          <a:cs typeface="ＭＳ Ｐゴシック" pitchFamily="-108" charset="-128"/>
        </a:defRPr>
      </a:lvl1pPr>
      <a:lvl2pPr marL="742950" indent="-285750" algn="l" rtl="0" eaLnBrk="0" fontAlgn="base" hangingPunct="0">
        <a:lnSpc>
          <a:spcPct val="80000"/>
        </a:lnSpc>
        <a:spcBef>
          <a:spcPct val="0"/>
        </a:spcBef>
        <a:spcAft>
          <a:spcPct val="50000"/>
        </a:spcAft>
        <a:buClr>
          <a:srgbClr val="0000FF"/>
        </a:buClr>
        <a:buChar char="–"/>
        <a:defRPr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lnSpc>
          <a:spcPct val="80000"/>
        </a:lnSpc>
        <a:spcBef>
          <a:spcPct val="0"/>
        </a:spcBef>
        <a:spcAft>
          <a:spcPct val="50000"/>
        </a:spcAft>
        <a:buClr>
          <a:srgbClr val="0000FF"/>
        </a:buClr>
        <a:buChar char="•"/>
        <a:defRPr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lnSpc>
          <a:spcPct val="80000"/>
        </a:lnSpc>
        <a:spcBef>
          <a:spcPct val="0"/>
        </a:spcBef>
        <a:spcAft>
          <a:spcPct val="50000"/>
        </a:spcAft>
        <a:buClr>
          <a:srgbClr val="0000FF"/>
        </a:buClr>
        <a:buChar char="–"/>
        <a:defRPr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lnSpc>
          <a:spcPct val="80000"/>
        </a:lnSpc>
        <a:spcBef>
          <a:spcPct val="0"/>
        </a:spcBef>
        <a:spcAft>
          <a:spcPct val="50000"/>
        </a:spcAft>
        <a:buClr>
          <a:srgbClr val="0000FF"/>
        </a:buClr>
        <a:buChar char="»"/>
        <a:defRPr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fontAlgn="base">
        <a:lnSpc>
          <a:spcPct val="80000"/>
        </a:lnSpc>
        <a:spcBef>
          <a:spcPct val="0"/>
        </a:spcBef>
        <a:spcAft>
          <a:spcPct val="50000"/>
        </a:spcAft>
        <a:buClr>
          <a:srgbClr val="0000FF"/>
        </a:buClr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80000"/>
        </a:lnSpc>
        <a:spcBef>
          <a:spcPct val="0"/>
        </a:spcBef>
        <a:spcAft>
          <a:spcPct val="50000"/>
        </a:spcAft>
        <a:buClr>
          <a:srgbClr val="0000FF"/>
        </a:buClr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80000"/>
        </a:lnSpc>
        <a:spcBef>
          <a:spcPct val="0"/>
        </a:spcBef>
        <a:spcAft>
          <a:spcPct val="50000"/>
        </a:spcAft>
        <a:buClr>
          <a:srgbClr val="0000FF"/>
        </a:buClr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80000"/>
        </a:lnSpc>
        <a:spcBef>
          <a:spcPct val="0"/>
        </a:spcBef>
        <a:spcAft>
          <a:spcPct val="50000"/>
        </a:spcAft>
        <a:buClr>
          <a:srgbClr val="0000FF"/>
        </a:buClr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2115"/>
            <a:ext cx="8229600" cy="5144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41257"/>
            <a:ext cx="7636933" cy="86692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286000" y="3429000"/>
            <a:ext cx="4572000" cy="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pic>
        <p:nvPicPr>
          <p:cNvPr id="21" name="Picture 20" descr="Program Logo raw.tiff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7835900" y="96520"/>
            <a:ext cx="1219200" cy="1027430"/>
          </a:xfrm>
          <a:prstGeom prst="rect">
            <a:avLst/>
          </a:prstGeom>
        </p:spPr>
      </p:pic>
      <p:pic>
        <p:nvPicPr>
          <p:cNvPr id="11" name="Picture 18" descr="meatball best"/>
          <p:cNvPicPr>
            <a:picLocks noChangeAspect="1" noChangeArrowheads="1"/>
          </p:cNvPicPr>
          <p:nvPr userDrawn="1"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7916328" y="476259"/>
            <a:ext cx="718492" cy="631402"/>
          </a:xfrm>
          <a:prstGeom prst="rect">
            <a:avLst/>
          </a:prstGeom>
          <a:noFill/>
        </p:spPr>
      </p:pic>
      <p:cxnSp>
        <p:nvCxnSpPr>
          <p:cNvPr id="15" name="Straight Connector 14"/>
          <p:cNvCxnSpPr/>
          <p:nvPr userDrawn="1"/>
        </p:nvCxnSpPr>
        <p:spPr>
          <a:xfrm>
            <a:off x="457200" y="1108184"/>
            <a:ext cx="7406640" cy="1588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15501" y="6572863"/>
            <a:ext cx="32769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GW Workshop Linthicum, MD</a:t>
            </a:r>
            <a:endParaRPr lang="en-US" sz="120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3416035" y="6572862"/>
            <a:ext cx="2289705" cy="285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No ITAR</a:t>
            </a:r>
            <a:r>
              <a:rPr lang="en-US" sz="1200" baseline="0" dirty="0" smtClean="0"/>
              <a:t> protected information</a:t>
            </a:r>
            <a:endParaRPr lang="en-US" sz="1200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7607996" y="6549346"/>
            <a:ext cx="15360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Dec 20-21, 2011</a:t>
            </a:r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65" r:id="rId1"/>
    <p:sldLayoutId id="2147484566" r:id="rId2"/>
    <p:sldLayoutId id="2147484567" r:id="rId3"/>
    <p:sldLayoutId id="2147484568" r:id="rId4"/>
    <p:sldLayoutId id="2147484569" r:id="rId5"/>
    <p:sldLayoutId id="2147484570" r:id="rId6"/>
    <p:sldLayoutId id="2147484571" r:id="rId7"/>
    <p:sldLayoutId id="2147484572" r:id="rId8"/>
    <p:sldLayoutId id="2147484573" r:id="rId9"/>
    <p:sldLayoutId id="2147484574" r:id="rId10"/>
    <p:sldLayoutId id="2147484575" r:id="rId11"/>
    <p:sldLayoutId id="2147484593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b="1" kern="1200">
          <a:solidFill>
            <a:srgbClr val="00009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000090"/>
        </a:buClr>
        <a:buFont typeface="Arial"/>
        <a:buChar char="•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000090"/>
        </a:buClr>
        <a:buFont typeface="Calibri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000090"/>
        </a:buClr>
        <a:buFont typeface="Courier New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000090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000090"/>
        </a:buClr>
        <a:buFont typeface="Lucida Grande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90800" y="76200"/>
            <a:ext cx="6477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83058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0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solidFill>
                  <a:srgbClr val="790015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D440E560-E592-435B-A6B2-FCC05E76A6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56007" name="Text Box 7"/>
          <p:cNvSpPr txBox="1">
            <a:spLocks noChangeArrowheads="1"/>
          </p:cNvSpPr>
          <p:nvPr/>
        </p:nvSpPr>
        <p:spPr bwMode="auto">
          <a:xfrm rot="16200000">
            <a:off x="-2332037" y="3686175"/>
            <a:ext cx="521176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2800" dirty="0">
                <a:solidFill>
                  <a:srgbClr val="333399"/>
                </a:solidFill>
                <a:latin typeface="Calibri" pitchFamily="34" charset="0"/>
              </a:rPr>
              <a:t>ExoPlanet Exploration Program</a:t>
            </a:r>
            <a:endParaRPr lang="en-US" sz="1200" i="1" dirty="0">
              <a:solidFill>
                <a:srgbClr val="333399"/>
              </a:solidFill>
              <a:latin typeface="Calibri" pitchFamily="34" charset="0"/>
            </a:endParaRPr>
          </a:p>
        </p:txBody>
      </p:sp>
      <p:pic>
        <p:nvPicPr>
          <p:cNvPr id="1031" name="Picture 8" descr="It's a Rocky World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914400"/>
            <a:ext cx="5334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9" descr="NASA log w-out background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0" y="0"/>
            <a:ext cx="6096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10" descr="Untitled-1 copy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0" y="762000"/>
            <a:ext cx="9144000" cy="10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11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48000" y="6629400"/>
            <a:ext cx="3352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solidFill>
                  <a:srgbClr val="790015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77" r:id="rId1"/>
    <p:sldLayoutId id="2147484578" r:id="rId2"/>
    <p:sldLayoutId id="2147484579" r:id="rId3"/>
    <p:sldLayoutId id="2147484580" r:id="rId4"/>
    <p:sldLayoutId id="2147484581" r:id="rId5"/>
    <p:sldLayoutId id="2147484582" r:id="rId6"/>
    <p:sldLayoutId id="2147484583" r:id="rId7"/>
    <p:sldLayoutId id="2147484584" r:id="rId8"/>
    <p:sldLayoutId id="2147484585" r:id="rId9"/>
    <p:sldLayoutId id="2147484586" r:id="rId10"/>
    <p:sldLayoutId id="2147484587" r:id="rId11"/>
    <p:sldLayoutId id="2147484588" r:id="rId12"/>
    <p:sldLayoutId id="2147484589" r:id="rId13"/>
    <p:sldLayoutId id="2147484590" r:id="rId14"/>
    <p:sldLayoutId id="2147484591" r:id="rId15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600">
          <a:solidFill>
            <a:srgbClr val="790015"/>
          </a:solidFill>
          <a:latin typeface="Calibri" pitchFamily="34" charset="0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600">
          <a:solidFill>
            <a:srgbClr val="790015"/>
          </a:solidFill>
          <a:latin typeface="Calibr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600">
          <a:solidFill>
            <a:srgbClr val="790015"/>
          </a:solidFill>
          <a:latin typeface="Calibr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600">
          <a:solidFill>
            <a:srgbClr val="790015"/>
          </a:solidFill>
          <a:latin typeface="Calibr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600">
          <a:solidFill>
            <a:srgbClr val="790015"/>
          </a:solidFill>
          <a:latin typeface="Calibri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790015"/>
          </a:solidFill>
          <a:latin typeface="Garamond" pitchFamily="18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790015"/>
          </a:solidFill>
          <a:latin typeface="Garamond" pitchFamily="18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790015"/>
          </a:solidFill>
          <a:latin typeface="Garamond" pitchFamily="18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790015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3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3333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3333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3333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33339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333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333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333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3333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4" Type="http://schemas.openxmlformats.org/officeDocument/2006/relationships/image" Target="../media/image14.tif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3.xml"/><Relationship Id="rId3" Type="http://schemas.openxmlformats.org/officeDocument/2006/relationships/oleObject" Target="!OLE_LINK2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2"/>
          <p:cNvSpPr>
            <a:spLocks noGrp="1" noChangeArrowheads="1"/>
          </p:cNvSpPr>
          <p:nvPr>
            <p:ph type="ctrTitle"/>
          </p:nvPr>
        </p:nvSpPr>
        <p:spPr bwMode="auto">
          <a:xfrm>
            <a:off x="674688" y="1395251"/>
            <a:ext cx="7772400" cy="14700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en-US" sz="3600" dirty="0" smtClean="0">
                <a:solidFill>
                  <a:srgbClr val="0070C0"/>
                </a:solidFill>
              </a:rPr>
              <a:t>Space-based Gravitational-wave Observatory</a:t>
            </a:r>
            <a:br>
              <a:rPr lang="en-US" sz="3600" dirty="0" smtClean="0">
                <a:solidFill>
                  <a:srgbClr val="0070C0"/>
                </a:solidFill>
              </a:rPr>
            </a:br>
            <a:r>
              <a:rPr lang="en-US" sz="3600" dirty="0" smtClean="0">
                <a:solidFill>
                  <a:srgbClr val="0070C0"/>
                </a:solidFill>
              </a:rPr>
              <a:t>(SGO)-</a:t>
            </a:r>
            <a:r>
              <a:rPr lang="en-US" sz="3600" dirty="0" smtClean="0">
                <a:solidFill>
                  <a:srgbClr val="0070C0"/>
                </a:solidFill>
              </a:rPr>
              <a:t>Mid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1360488" y="3429000"/>
            <a:ext cx="6400800" cy="1752600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236BC7"/>
                </a:solidFill>
              </a:rPr>
              <a:t>Minimum</a:t>
            </a:r>
            <a:r>
              <a:rPr lang="en-US" sz="2000" dirty="0" smtClean="0">
                <a:solidFill>
                  <a:srgbClr val="236BC7"/>
                </a:solidFill>
              </a:rPr>
              <a:t> </a:t>
            </a:r>
            <a:r>
              <a:rPr lang="en-US" sz="2000" dirty="0" smtClean="0">
                <a:solidFill>
                  <a:srgbClr val="236BC7"/>
                </a:solidFill>
              </a:rPr>
              <a:t>Cost 3-arm/6-link</a:t>
            </a:r>
            <a:r>
              <a:rPr lang="en-US" sz="2000" dirty="0" smtClean="0">
                <a:solidFill>
                  <a:srgbClr val="236BC7"/>
                </a:solidFill>
              </a:rPr>
              <a:t> LISA-like Mission</a:t>
            </a:r>
            <a:endParaRPr lang="en-US" sz="2000" dirty="0" smtClean="0">
              <a:solidFill>
                <a:srgbClr val="236BC7"/>
              </a:solidFill>
            </a:endParaRP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1800" dirty="0" smtClean="0">
                <a:solidFill>
                  <a:schemeClr val="tx1"/>
                </a:solidFill>
              </a:rPr>
              <a:t>Presented by Jeff </a:t>
            </a:r>
            <a:r>
              <a:rPr lang="en-US" sz="1800" dirty="0" smtClean="0">
                <a:solidFill>
                  <a:schemeClr val="tx1"/>
                </a:solidFill>
              </a:rPr>
              <a:t>Livas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for </a:t>
            </a:r>
            <a:r>
              <a:rPr lang="en-US" sz="1800" dirty="0" smtClean="0">
                <a:solidFill>
                  <a:schemeClr val="tx1"/>
                </a:solidFill>
              </a:rPr>
              <a:t>the SGO Core Team</a:t>
            </a:r>
          </a:p>
          <a:p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22" name="Line 14"/>
          <p:cNvSpPr>
            <a:spLocks noChangeShapeType="1"/>
          </p:cNvSpPr>
          <p:nvPr/>
        </p:nvSpPr>
        <p:spPr bwMode="auto">
          <a:xfrm>
            <a:off x="4456113" y="4343400"/>
            <a:ext cx="3627437" cy="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" name="Line 15"/>
          <p:cNvSpPr>
            <a:spLocks noChangeShapeType="1"/>
          </p:cNvSpPr>
          <p:nvPr/>
        </p:nvSpPr>
        <p:spPr bwMode="auto">
          <a:xfrm>
            <a:off x="4456113" y="5552242"/>
            <a:ext cx="3627437" cy="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" name="Line 17"/>
          <p:cNvSpPr>
            <a:spLocks noChangeShapeType="1"/>
          </p:cNvSpPr>
          <p:nvPr/>
        </p:nvSpPr>
        <p:spPr bwMode="auto">
          <a:xfrm>
            <a:off x="8996363" y="4343400"/>
            <a:ext cx="0" cy="29210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" name="Line 18"/>
          <p:cNvSpPr>
            <a:spLocks noChangeShapeType="1"/>
          </p:cNvSpPr>
          <p:nvPr/>
        </p:nvSpPr>
        <p:spPr bwMode="auto">
          <a:xfrm>
            <a:off x="8083550" y="4343400"/>
            <a:ext cx="912813" cy="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" name="Line 19"/>
          <p:cNvSpPr>
            <a:spLocks noChangeShapeType="1"/>
          </p:cNvSpPr>
          <p:nvPr/>
        </p:nvSpPr>
        <p:spPr bwMode="auto">
          <a:xfrm>
            <a:off x="4456113" y="4635500"/>
            <a:ext cx="0" cy="295275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" name="Line 20"/>
          <p:cNvSpPr>
            <a:spLocks noChangeShapeType="1"/>
          </p:cNvSpPr>
          <p:nvPr/>
        </p:nvSpPr>
        <p:spPr bwMode="auto">
          <a:xfrm>
            <a:off x="8996363" y="4635500"/>
            <a:ext cx="0" cy="295275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" name="Line 21"/>
          <p:cNvSpPr>
            <a:spLocks noChangeShapeType="1"/>
          </p:cNvSpPr>
          <p:nvPr/>
        </p:nvSpPr>
        <p:spPr bwMode="auto">
          <a:xfrm>
            <a:off x="4456113" y="4930775"/>
            <a:ext cx="0" cy="327025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" name="Line 22"/>
          <p:cNvSpPr>
            <a:spLocks noChangeShapeType="1"/>
          </p:cNvSpPr>
          <p:nvPr/>
        </p:nvSpPr>
        <p:spPr bwMode="auto">
          <a:xfrm>
            <a:off x="8996363" y="4930775"/>
            <a:ext cx="0" cy="327025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" name="Line 23"/>
          <p:cNvSpPr>
            <a:spLocks noChangeShapeType="1"/>
          </p:cNvSpPr>
          <p:nvPr/>
        </p:nvSpPr>
        <p:spPr bwMode="auto">
          <a:xfrm>
            <a:off x="4456113" y="5226804"/>
            <a:ext cx="0" cy="325438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" name="Line 24"/>
          <p:cNvSpPr>
            <a:spLocks noChangeShapeType="1"/>
          </p:cNvSpPr>
          <p:nvPr/>
        </p:nvSpPr>
        <p:spPr bwMode="auto">
          <a:xfrm>
            <a:off x="8996363" y="5226804"/>
            <a:ext cx="0" cy="325438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7510" y="1212115"/>
            <a:ext cx="8826490" cy="5144235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Rationale for the configuration</a:t>
            </a:r>
            <a:endParaRPr lang="en-US" dirty="0" smtClean="0"/>
          </a:p>
          <a:p>
            <a:pPr lvl="1"/>
            <a:r>
              <a:rPr lang="en-US" dirty="0" smtClean="0"/>
              <a:t>Try to find lowest </a:t>
            </a:r>
            <a:r>
              <a:rPr lang="en-US" dirty="0" smtClean="0"/>
              <a:t>cost 6 </a:t>
            </a:r>
            <a:r>
              <a:rPr lang="en-US" dirty="0" smtClean="0"/>
              <a:t>links for LISA-like mission</a:t>
            </a:r>
          </a:p>
          <a:p>
            <a:pPr lvl="1"/>
            <a:r>
              <a:rPr lang="en-US" dirty="0" smtClean="0"/>
              <a:t>Benefits of 6 links</a:t>
            </a:r>
          </a:p>
          <a:p>
            <a:pPr lvl="2"/>
            <a:r>
              <a:rPr lang="en-US" dirty="0" smtClean="0"/>
              <a:t>Instantaneous/continuous polarization information</a:t>
            </a:r>
          </a:p>
          <a:p>
            <a:pPr lvl="2"/>
            <a:r>
              <a:rPr lang="en-US" dirty="0" err="1" smtClean="0"/>
              <a:t>Sagnac</a:t>
            </a:r>
            <a:r>
              <a:rPr lang="en-US" dirty="0" smtClean="0"/>
              <a:t> enables noise estimation</a:t>
            </a:r>
          </a:p>
          <a:p>
            <a:pPr lvl="2"/>
            <a:r>
              <a:rPr lang="en-US" dirty="0" smtClean="0"/>
              <a:t>Redundancy: tolerates loss of up to 2 links while still doing science</a:t>
            </a:r>
          </a:p>
          <a:p>
            <a:r>
              <a:rPr lang="en-US" dirty="0" smtClean="0"/>
              <a:t>SGO-Mid </a:t>
            </a:r>
            <a:r>
              <a:rPr lang="en-US" dirty="0" smtClean="0"/>
              <a:t>differs from LISA by:</a:t>
            </a:r>
          </a:p>
          <a:p>
            <a:pPr lvl="1"/>
            <a:r>
              <a:rPr lang="en-US" dirty="0" smtClean="0"/>
              <a:t>Arm length reduced from 5 to 1 Gm</a:t>
            </a:r>
          </a:p>
          <a:p>
            <a:pPr lvl="1"/>
            <a:r>
              <a:rPr lang="en-US" dirty="0" smtClean="0"/>
              <a:t>Mission length reduced from 5 to 2 years.</a:t>
            </a:r>
          </a:p>
          <a:p>
            <a:pPr lvl="1"/>
            <a:r>
              <a:rPr lang="en-US" dirty="0" smtClean="0"/>
              <a:t>Starting distance from Earth reduced by ~2.5X to a 9-degree trailing orbit.</a:t>
            </a:r>
          </a:p>
          <a:p>
            <a:pPr lvl="1"/>
            <a:r>
              <a:rPr lang="en-US" dirty="0" smtClean="0"/>
              <a:t>Telescope diameter reduced from 40 to 25 cm</a:t>
            </a:r>
            <a:endParaRPr lang="en-US" dirty="0" smtClean="0"/>
          </a:p>
          <a:p>
            <a:pPr lvl="1"/>
            <a:r>
              <a:rPr lang="en-US" dirty="0" smtClean="0"/>
              <a:t>L</a:t>
            </a:r>
            <a:r>
              <a:rPr lang="en-US" dirty="0" smtClean="0"/>
              <a:t>aser </a:t>
            </a:r>
            <a:r>
              <a:rPr lang="en-US" dirty="0" smtClean="0"/>
              <a:t>power out</a:t>
            </a:r>
            <a:r>
              <a:rPr lang="en-US" dirty="0" smtClean="0"/>
              <a:t> of telescope </a:t>
            </a:r>
            <a:r>
              <a:rPr lang="en-US" dirty="0" smtClean="0"/>
              <a:t>reduced from 1.2 to 0.7 W (end of life).</a:t>
            </a:r>
          </a:p>
          <a:p>
            <a:pPr lvl="1"/>
            <a:r>
              <a:rPr lang="en-US" dirty="0" smtClean="0"/>
              <a:t>In-field guiding instead of articulating</a:t>
            </a:r>
            <a:r>
              <a:rPr lang="en-US" dirty="0" smtClean="0"/>
              <a:t> optical </a:t>
            </a:r>
            <a:r>
              <a:rPr lang="en-US" dirty="0" smtClean="0"/>
              <a:t>assembly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143" y="253999"/>
            <a:ext cx="3299745" cy="62622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SGO-Mid Science</a:t>
            </a:r>
            <a:endParaRPr lang="en-US" dirty="0"/>
          </a:p>
        </p:txBody>
      </p:sp>
      <p:pic>
        <p:nvPicPr>
          <p:cNvPr id="4" name="Content Placeholder 3" descr="sgo-middle.png"/>
          <p:cNvPicPr>
            <a:picLocks noGrp="1" noChangeAspect="1"/>
          </p:cNvPicPr>
          <p:nvPr>
            <p:ph idx="1"/>
          </p:nvPr>
        </p:nvPicPr>
        <p:blipFill>
          <a:blip r:embed="rId2"/>
          <a:srcRect l="-500" r="-500"/>
          <a:stretch>
            <a:fillRect/>
          </a:stretch>
        </p:blipFill>
        <p:spPr>
          <a:xfrm>
            <a:off x="838596" y="1315117"/>
            <a:ext cx="7450680" cy="512769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9024" y="149540"/>
            <a:ext cx="3438698" cy="59949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SGO-Mid Science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435" y="898801"/>
            <a:ext cx="7450142" cy="4199694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571816" y="4985605"/>
            <a:ext cx="6692649" cy="1715569"/>
          </a:xfrm>
        </p:spPr>
        <p:txBody>
          <a:bodyPr>
            <a:normAutofit/>
          </a:bodyPr>
          <a:lstStyle/>
          <a:p>
            <a:r>
              <a:rPr lang="en-US" sz="1800" dirty="0" smtClean="0"/>
              <a:t>Covers decadal</a:t>
            </a:r>
            <a:r>
              <a:rPr lang="en-US" sz="1800" dirty="0" smtClean="0"/>
              <a:t>-endorsed </a:t>
            </a:r>
            <a:r>
              <a:rPr lang="en-US" sz="1800" dirty="0" smtClean="0"/>
              <a:t>science</a:t>
            </a:r>
          </a:p>
          <a:p>
            <a:pPr marL="742950" lvl="2" indent="-342900">
              <a:buFont typeface="Arial"/>
              <a:buChar char="•"/>
            </a:pPr>
            <a:r>
              <a:rPr lang="en-US" sz="1400" dirty="0" smtClean="0"/>
              <a:t>Generally detects fewer sources of all </a:t>
            </a:r>
            <a:r>
              <a:rPr lang="en-US" sz="1400" dirty="0" smtClean="0"/>
              <a:t>types</a:t>
            </a:r>
            <a:endParaRPr lang="en-US" sz="1800" dirty="0" smtClean="0"/>
          </a:p>
          <a:p>
            <a:r>
              <a:rPr lang="en-US" sz="1800" dirty="0" smtClean="0"/>
              <a:t>Main science risk is shortened mission duration</a:t>
            </a:r>
          </a:p>
          <a:p>
            <a:pPr lvl="1"/>
            <a:r>
              <a:rPr lang="en-US" sz="1800" dirty="0" smtClean="0"/>
              <a:t>Event rates uncertain</a:t>
            </a:r>
          </a:p>
          <a:p>
            <a:pPr lvl="1"/>
            <a:r>
              <a:rPr lang="en-US" sz="1800" dirty="0" smtClean="0"/>
              <a:t>Science return lower if event rates are lower</a:t>
            </a:r>
            <a:endParaRPr lang="en-US" sz="1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 Estimation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623" y="1054642"/>
            <a:ext cx="8470530" cy="557749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SGO-Mid Configuration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 bwMode="auto">
          <a:xfrm>
            <a:off x="6471688" y="1374331"/>
            <a:ext cx="2413383" cy="3514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tuna-onAxis.tif"/>
          <p:cNvPicPr/>
          <p:nvPr/>
        </p:nvPicPr>
        <p:blipFill>
          <a:blip r:embed="rId3"/>
          <a:srcRect l="10000" t="13333" r="10000" b="13333"/>
          <a:stretch>
            <a:fillRect/>
          </a:stretch>
        </p:blipFill>
        <p:spPr>
          <a:xfrm>
            <a:off x="6475096" y="5033922"/>
            <a:ext cx="2034778" cy="1400190"/>
          </a:xfrm>
          <a:prstGeom prst="rect">
            <a:avLst/>
          </a:prstGeom>
        </p:spPr>
      </p:pic>
      <p:pic>
        <p:nvPicPr>
          <p:cNvPr id="8" name="Content Placeholder 3" descr="compare.tif"/>
          <p:cNvPicPr>
            <a:picLocks noChangeAspect="1"/>
          </p:cNvPicPr>
          <p:nvPr/>
        </p:nvPicPr>
        <p:blipFill>
          <a:blip r:embed="rId4"/>
          <a:srcRect l="5000" t="26667" r="5000" b="33333"/>
          <a:stretch>
            <a:fillRect/>
          </a:stretch>
        </p:blipFill>
        <p:spPr>
          <a:xfrm>
            <a:off x="276002" y="1871388"/>
            <a:ext cx="6172200" cy="205770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02082" y="1654425"/>
            <a:ext cx="7544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High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135342" y="1655363"/>
            <a:ext cx="626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Mid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199314" y="1644650"/>
            <a:ext cx="6975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Low</a:t>
            </a:r>
            <a:endParaRPr lang="en-US" b="1" dirty="0"/>
          </a:p>
        </p:txBody>
      </p:sp>
      <p:sp>
        <p:nvSpPr>
          <p:cNvPr id="12" name="Content Placeholder 5"/>
          <p:cNvSpPr>
            <a:spLocks noGrp="1"/>
          </p:cNvSpPr>
          <p:nvPr>
            <p:ph idx="1"/>
          </p:nvPr>
        </p:nvSpPr>
        <p:spPr>
          <a:xfrm>
            <a:off x="294105" y="4160574"/>
            <a:ext cx="6044752" cy="1770364"/>
          </a:xfrm>
        </p:spPr>
        <p:txBody>
          <a:bodyPr>
            <a:normAutofit/>
          </a:bodyPr>
          <a:lstStyle/>
          <a:p>
            <a:r>
              <a:rPr lang="en-US" sz="1800" dirty="0" smtClean="0"/>
              <a:t>Small telescope means optical bench sets height</a:t>
            </a:r>
          </a:p>
          <a:p>
            <a:r>
              <a:rPr lang="en-US" sz="1800" dirty="0" smtClean="0"/>
              <a:t>In-field guiding simplifies optical assembly</a:t>
            </a:r>
          </a:p>
          <a:p>
            <a:r>
              <a:rPr lang="en-US" sz="1800" dirty="0" smtClean="0"/>
              <a:t>Launch stack fits easily into a </a:t>
            </a:r>
            <a:r>
              <a:rPr lang="en-US" sz="1800" dirty="0" err="1" smtClean="0"/>
              <a:t>Falcoln</a:t>
            </a:r>
            <a:r>
              <a:rPr lang="en-US" sz="1800" dirty="0" smtClean="0"/>
              <a:t> 9 fairing</a:t>
            </a:r>
          </a:p>
          <a:p>
            <a:r>
              <a:rPr lang="en-US" sz="1800" dirty="0" smtClean="0"/>
              <a:t>drift away orbit requires little fuel, simplifying prop module</a:t>
            </a:r>
            <a:endParaRPr lang="en-US" sz="1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636933" cy="655053"/>
          </a:xfrm>
        </p:spPr>
        <p:txBody>
          <a:bodyPr/>
          <a:lstStyle/>
          <a:p>
            <a:r>
              <a:rPr lang="en-US" dirty="0" smtClean="0"/>
              <a:t>Scientific Payload</a:t>
            </a:r>
            <a:endParaRPr lang="en-US" dirty="0"/>
          </a:p>
        </p:txBody>
      </p:sp>
      <p:graphicFrame>
        <p:nvGraphicFramePr>
          <p:cNvPr id="52226" name="Object 2"/>
          <p:cNvGraphicFramePr>
            <a:graphicFrameLocks noChangeAspect="1"/>
          </p:cNvGraphicFramePr>
          <p:nvPr/>
        </p:nvGraphicFramePr>
        <p:xfrm>
          <a:off x="721895" y="708526"/>
          <a:ext cx="7566525" cy="5841443"/>
        </p:xfrm>
        <a:graphic>
          <a:graphicData uri="http://schemas.openxmlformats.org/presentationml/2006/ole">
            <p:oleObj spid="_x0000_s52226" name="Document" r:id="rId3" imgW="6337300" imgH="5638800" progId="Word.Document.12">
              <p:link updateAutomatic="1"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Orbits/trajectory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 year drift-away</a:t>
            </a:r>
          </a:p>
          <a:p>
            <a:pPr lvl="1"/>
            <a:r>
              <a:rPr lang="en-US" dirty="0" smtClean="0"/>
              <a:t>~ 6 deg/year drift rate starting at 9 degrees</a:t>
            </a:r>
          </a:p>
          <a:p>
            <a:pPr lvl="1"/>
            <a:r>
              <a:rPr lang="en-US" dirty="0" smtClean="0"/>
              <a:t>2 year end of mission similar to nominal SGO-high orbital station</a:t>
            </a:r>
          </a:p>
          <a:p>
            <a:pPr lvl="1"/>
            <a:r>
              <a:rPr lang="en-US" dirty="0" smtClean="0"/>
              <a:t>Communications requirements similar to SGO-high</a:t>
            </a:r>
          </a:p>
          <a:p>
            <a:r>
              <a:rPr lang="en-US" dirty="0" smtClean="0">
                <a:latin typeface="Arial" charset="0"/>
              </a:rPr>
              <a:t>Stable constellation</a:t>
            </a:r>
            <a:endParaRPr lang="en-US" dirty="0" smtClean="0">
              <a:latin typeface="Arial" charset="0"/>
            </a:endParaRPr>
          </a:p>
          <a:p>
            <a:pPr lvl="1"/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L</a:t>
            </a:r>
            <a:r>
              <a:rPr lang="en-US" dirty="0" smtClean="0"/>
              <a:t>/L ~</a:t>
            </a:r>
            <a:r>
              <a:rPr lang="en-US" dirty="0" smtClean="0"/>
              <a:t>0.06</a:t>
            </a:r>
            <a:endParaRPr lang="en-US" dirty="0" smtClean="0"/>
          </a:p>
          <a:p>
            <a:pPr lvl="1"/>
            <a:r>
              <a:rPr lang="en-US" dirty="0" err="1" smtClean="0">
                <a:latin typeface="Symbol" pitchFamily="18" charset="2"/>
              </a:rPr>
              <a:t>Da</a:t>
            </a:r>
            <a:r>
              <a:rPr lang="en-US" dirty="0" smtClean="0"/>
              <a:t> </a:t>
            </a:r>
            <a:r>
              <a:rPr lang="en-US" dirty="0" smtClean="0"/>
              <a:t>~ 0.6</a:t>
            </a:r>
            <a:r>
              <a:rPr lang="en-US" dirty="0" smtClean="0">
                <a:sym typeface="Symbol"/>
              </a:rPr>
              <a:t></a:t>
            </a:r>
            <a:endParaRPr lang="en-US" dirty="0" smtClean="0">
              <a:sym typeface="Symbol"/>
            </a:endParaRPr>
          </a:p>
          <a:p>
            <a:pPr lvl="1"/>
            <a:r>
              <a:rPr lang="en-US" dirty="0" err="1" smtClean="0">
                <a:latin typeface="Symbol" pitchFamily="18" charset="2"/>
              </a:rPr>
              <a:t>D</a:t>
            </a:r>
            <a:r>
              <a:rPr lang="en-US" dirty="0" err="1" smtClean="0"/>
              <a:t>v</a:t>
            </a:r>
            <a:r>
              <a:rPr lang="en-US" dirty="0" smtClean="0"/>
              <a:t> </a:t>
            </a:r>
            <a:r>
              <a:rPr lang="en-US" dirty="0" smtClean="0"/>
              <a:t>~  2 </a:t>
            </a:r>
            <a:r>
              <a:rPr lang="en-US" dirty="0" err="1" smtClean="0"/>
              <a:t>m/</a:t>
            </a:r>
            <a:r>
              <a:rPr lang="en-US" dirty="0" err="1" smtClean="0"/>
              <a:t>s</a:t>
            </a:r>
            <a:endParaRPr lang="en-US" dirty="0" smtClean="0"/>
          </a:p>
          <a:p>
            <a:r>
              <a:rPr lang="en-US" dirty="0" smtClean="0"/>
              <a:t>18 month trajectory</a:t>
            </a:r>
          </a:p>
          <a:p>
            <a:pPr lvl="1"/>
            <a:r>
              <a:rPr lang="en-US" dirty="0" smtClean="0"/>
              <a:t>Optimized</a:t>
            </a:r>
            <a:r>
              <a:rPr lang="en-US" dirty="0" smtClean="0">
                <a:latin typeface="Symbol" pitchFamily="18" charset="2"/>
              </a:rPr>
              <a:t> D</a:t>
            </a:r>
            <a:r>
              <a:rPr lang="en-US" dirty="0" smtClean="0"/>
              <a:t>V ~ 130 </a:t>
            </a:r>
            <a:r>
              <a:rPr lang="en-US" dirty="0" err="1" smtClean="0"/>
              <a:t>m/s</a:t>
            </a:r>
            <a:r>
              <a:rPr lang="en-US" dirty="0" smtClean="0"/>
              <a:t> (each)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Estimate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15716" y="3429000"/>
            <a:ext cx="6490344" cy="2216885"/>
          </a:xfrm>
        </p:spPr>
        <p:txBody>
          <a:bodyPr>
            <a:noAutofit/>
          </a:bodyPr>
          <a:lstStyle/>
          <a:p>
            <a:r>
              <a:rPr lang="en-US" sz="2000" dirty="0" smtClean="0"/>
              <a:t>Cost model includes</a:t>
            </a:r>
          </a:p>
          <a:p>
            <a:pPr lvl="1"/>
            <a:r>
              <a:rPr lang="en-US" sz="2000" dirty="0" smtClean="0"/>
              <a:t>Non-recurring Engineering </a:t>
            </a:r>
            <a:r>
              <a:rPr lang="en-US" sz="2000" dirty="0" smtClean="0"/>
              <a:t>costs</a:t>
            </a:r>
          </a:p>
          <a:p>
            <a:pPr lvl="1"/>
            <a:r>
              <a:rPr lang="en-US" sz="2000" dirty="0" smtClean="0"/>
              <a:t>“learning curve” for multiple copies</a:t>
            </a:r>
          </a:p>
          <a:p>
            <a:pPr lvl="1"/>
            <a:r>
              <a:rPr lang="en-US" sz="2000" dirty="0" smtClean="0"/>
              <a:t>20% additional management reserves</a:t>
            </a:r>
          </a:p>
          <a:p>
            <a:pPr lvl="1"/>
            <a:r>
              <a:rPr lang="en-US" sz="2000" dirty="0" smtClean="0"/>
              <a:t>Scaling with</a:t>
            </a:r>
            <a:r>
              <a:rPr lang="en-US" sz="2000" dirty="0" smtClean="0"/>
              <a:t> mission lifetime</a:t>
            </a:r>
            <a:endParaRPr lang="en-US" sz="2000" dirty="0" smtClean="0"/>
          </a:p>
          <a:p>
            <a:r>
              <a:rPr lang="en-US" sz="2000" dirty="0" smtClean="0"/>
              <a:t>Scaling rates</a:t>
            </a:r>
            <a:r>
              <a:rPr lang="en-US" sz="2000" dirty="0" smtClean="0"/>
              <a:t> for NRE, learning curve based </a:t>
            </a:r>
            <a:r>
              <a:rPr lang="en-US" sz="2000" dirty="0" smtClean="0"/>
              <a:t>on</a:t>
            </a:r>
          </a:p>
          <a:p>
            <a:pPr lvl="1"/>
            <a:r>
              <a:rPr lang="en-US" sz="2000" dirty="0" smtClean="0"/>
              <a:t>Spacecraft/Vehicle-Level Cost Model</a:t>
            </a:r>
          </a:p>
          <a:p>
            <a:pPr lvl="1"/>
            <a:r>
              <a:rPr lang="en-US" sz="2000" dirty="0" smtClean="0"/>
              <a:t>NASA/Air Force Cost Model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390315" y="1305560"/>
          <a:ext cx="5842000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17474"/>
                <a:gridCol w="172452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SGO High Estimate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 $1.66 B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Launch vehicle</a:t>
                      </a:r>
                      <a:r>
                        <a:rPr lang="en-US" baseline="0" dirty="0" smtClean="0"/>
                        <a:t> savings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-$0.03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Payload mass/redundancy</a:t>
                      </a:r>
                      <a:r>
                        <a:rPr lang="en-US" baseline="0" dirty="0" smtClean="0"/>
                        <a:t> reduction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-$0.11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Mission</a:t>
                      </a:r>
                      <a:r>
                        <a:rPr lang="en-US" baseline="0" dirty="0" smtClean="0"/>
                        <a:t> duration reduction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-$0.12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SGO Mid Total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 $1.40 B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1_Blank Presentation">
  <a:themeElements>
    <a:clrScheme name="1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lank Presentation">
      <a:majorFont>
        <a:latin typeface="Helvetica"/>
        <a:ea typeface="ＭＳ Ｐゴシック"/>
        <a:cs typeface=""/>
      </a:majorFont>
      <a:minorFont>
        <a:latin typeface="Helvetic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ExoPEP">
  <a:themeElements>
    <a:clrScheme name="NP template_prin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NP template_print">
      <a:majorFont>
        <a:latin typeface="Garamond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NP template_pri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P template_prin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P template_prin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P template_prin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P template_prin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P template_prin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P template_prin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P template_prin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P template_prin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P template_prin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P template_prin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P template_prin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25784</TotalTime>
  <Words>388</Words>
  <Application>Microsoft Macintosh PowerPoint</Application>
  <PresentationFormat>On-screen Show (4:3)</PresentationFormat>
  <Paragraphs>67</Paragraphs>
  <Slides>9</Slides>
  <Notes>1</Notes>
  <HiddenSlides>0</HiddenSlides>
  <MMClips>0</MMClips>
  <ScaleCrop>false</ScaleCrop>
  <HeadingPairs>
    <vt:vector size="6" baseType="variant">
      <vt:variant>
        <vt:lpstr>Design Template</vt:lpstr>
      </vt:variant>
      <vt:variant>
        <vt:i4>3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1_Blank Presentation</vt:lpstr>
      <vt:lpstr>Office Theme</vt:lpstr>
      <vt:lpstr>ExoPEP</vt:lpstr>
      <vt:lpstr>!OLE_LINK2</vt:lpstr>
      <vt:lpstr>Space-based Gravitational-wave Observatory (SGO)-Mid</vt:lpstr>
      <vt:lpstr>Concept Description</vt:lpstr>
      <vt:lpstr>SGO-Mid Science</vt:lpstr>
      <vt:lpstr>SGO-Mid Science</vt:lpstr>
      <vt:lpstr>Parameter Estimation</vt:lpstr>
      <vt:lpstr>SGO-Mid Configuration</vt:lpstr>
      <vt:lpstr>Scientific Payload</vt:lpstr>
      <vt:lpstr>Orbits/trajectory</vt:lpstr>
      <vt:lpstr>Cost Estimate</vt:lpstr>
    </vt:vector>
  </TitlesOfParts>
  <Company>J. Keith Kalinowski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HSTP Objectives Post-SM4</dc:title>
  <dc:creator>J. Keith Kalinowski</dc:creator>
  <cp:lastModifiedBy>Jeff Livas</cp:lastModifiedBy>
  <cp:revision>867</cp:revision>
  <cp:lastPrinted>2010-04-01T18:22:42Z</cp:lastPrinted>
  <dcterms:created xsi:type="dcterms:W3CDTF">2011-12-20T10:34:39Z</dcterms:created>
  <dcterms:modified xsi:type="dcterms:W3CDTF">2011-12-20T10:52:34Z</dcterms:modified>
</cp:coreProperties>
</file>